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85" r:id="rId4"/>
    <p:sldId id="280" r:id="rId5"/>
    <p:sldId id="287" r:id="rId6"/>
    <p:sldId id="288" r:id="rId7"/>
    <p:sldId id="289" r:id="rId8"/>
    <p:sldId id="28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27B2B-C7C8-BF41-8141-9BF20C26EDD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F1D04-2FF3-0B4A-BAA3-854EACEB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0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shipping&amp;source=lnms&amp;tbm=isch&amp;sa=X&amp;ved=0ahUKEwjbmK2Fiu3kAhUxuVkKHWnCB0IQ_AUIFCgD&amp;biw=1440&amp;bih=695#imgrc=5cZbF3hURqeBIM: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discounts&amp;source=lnms&amp;tbm=isch&amp;sa=X&amp;ved=0ahUKEwic4rXKjO3kAhWutVkKHZVAArsQ_AUIEygC&amp;biw=1440&amp;bih=695#imgrc=S1qKO-BF9IfUoM: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biw=1440&amp;bih=695&amp;tbm=isch&amp;sa=1&amp;ei=4PGMXbfEI-Xn_QaRnZqYDA&amp;q=discounts&amp;oq=discounts&amp;gs_l=img.3..0l6j0i10j0l3.7421.8166..8533...0.0..0.62.498.9......0....1..gws-wiz-img.......0i67.q2_4abfdMoU&amp;ved=0ahUKEwi3tISu_u7kAhXlc98KHZGOBsMQ4dUDCAc&amp;uact=5#imgrc=RcWRwQOOfRCrmM: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oat+plane+car&amp;source=lnms&amp;tbm=isch&amp;sa=X&amp;ved=0ahUKEwjvyYXf9-7kAhVyUt8KHRntDEsQ_AUIEigB&amp;biw=1440&amp;bih=695#imgrc=fC8nXsReXqrAhM: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next+steps+images&amp;tbm=isch&amp;source=iu&amp;ictx=1&amp;fir=OqY5-Tysx6L5UM%253A%252CcQe_t0w793l08M%252C_&amp;vet=1&amp;usg=AI4_-kQD1Pr6LvIt3UXwt6ZzpqbTUTBCfA&amp;sa=X&amp;ved=2ahUKEwii94___dHkAhUmtlkKHY0_BpQQ9QEwC3oECAYQGg#imgrc=OqY5-Tysx6L5UM: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3F&amp;source=lnms&amp;tbm=isch&amp;sa=X&amp;ved=0ahUKEwjK74Sn5tHkAhWHiOAKHSNvAw4Q_AUIFCgD&amp;biw=1440&amp;bih=685#imgrc=PvW0R1JjZu2_PM: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https://www.google.com/search?q=shipping&amp;source=lnms&amp;tbm=isch&amp;sa=X&amp;ved=0ahUKEwjbmK2Fiu3kAhUxuVkKHWnCB0IQ_AUIFCgD&amp;biw=1440&amp;bih=695#imgrc=5cZbF3hURqeBIM: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https://www.google.com/search?q=discounts&amp;source=lnms&amp;tbm=isch&amp;sa=X&amp;ved=0ahUKEwic4rXKjO3kAhWutVkKHZVAArsQ_AUIEygC&amp;biw=1440&amp;bih=695#imgrc=S1qKO-BF9IfUoM: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5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biw=1440&amp;bih=695&amp;tbm=isch&amp;sa=1&amp;ei=4PGMXbfEI-Xn_QaRnZqYDA&amp;q=discounts&amp;oq=discounts&amp;gs_l=img.3..0l6j0i10j0l3.7421.8166..8533...0.0..0.62.498.9......0....1..gws-wiz-img.......0i67.q2_4abfdMoU&amp;ved=0ahUKEwi3tISu_u7kAhXlc98KHZGOBsMQ4dUDCAc&amp;uact=5#imgrc=RcWRwQOOfRCrm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0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https://www.google.com/search?q=boat+plane+car&amp;source=lnms&amp;tbm=isch&amp;sa=X&amp;ved=0ahUKEwjvyYXf9-7kAhVyUt8KHRntDEsQ_AUIEigB&amp;biw=1440&amp;bih=695#imgrc=fC8nXsReXqrAhM: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01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q=next+steps+images&amp;tbm=isch&amp;source=iu&amp;ictx=1&amp;fir=OqY5-Tysx6L5UM%253A%252CcQe_t0w793l08M%252C_&amp;vet=1&amp;usg=AI4_-kQD1Pr6LvIt3UXwt6ZzpqbTUTBCfA&amp;sa=X&amp;ved=2ahUKEwii94___dHkAhUmtlkKHY0_BpQQ9QEwC3oECAYQGg#imgrc=OqY5-Tysx6L5U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60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https://www.google.com/search?q=%3F&amp;source=lnms&amp;tbm=isch&amp;sa=X&amp;ved=0ahUKEwjK74Sn5tHkAhWHiOAKHSNvAw4Q_AUIFCgD&amp;biw=1440&amp;bih=685#imgrc=PvW0R1JjZu2_PM: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F1D04-2FF3-0B4A-BAA3-854EACEBFA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okin324/FlatIron-Module-1-Final-Projec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FE3A-9FF7-734E-9D3E-1D0A27FA3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61987"/>
            <a:ext cx="8825658" cy="3329581"/>
          </a:xfrm>
        </p:spPr>
        <p:txBody>
          <a:bodyPr/>
          <a:lstStyle/>
          <a:p>
            <a:r>
              <a:rPr lang="en-US" sz="6000" dirty="0"/>
              <a:t>Exploring The Northwind Database: Hypothesis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47677-112C-0A4A-BF2E-36B3292F1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Okin</a:t>
            </a:r>
          </a:p>
          <a:p>
            <a:r>
              <a:rPr lang="en-US" dirty="0"/>
              <a:t>September 25, 2019</a:t>
            </a:r>
          </a:p>
        </p:txBody>
      </p:sp>
    </p:spTree>
    <p:extLst>
      <p:ext uri="{BB962C8B-B14F-4D97-AF65-F5344CB8AC3E}">
        <p14:creationId xmlns:p14="http://schemas.microsoft.com/office/powerpoint/2010/main" val="55736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location:</a:t>
            </a:r>
          </a:p>
          <a:p>
            <a:pPr lvl="1"/>
            <a:r>
              <a:rPr lang="en-US" dirty="0">
                <a:hlinkClick r:id="rId3"/>
              </a:rPr>
              <a:t>https://github.com/eokin324/FlatIron-Module-2-Final-Project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Contact information:</a:t>
            </a:r>
          </a:p>
          <a:p>
            <a:pPr lvl="1"/>
            <a:r>
              <a:rPr lang="en-US" dirty="0"/>
              <a:t>eokin324@gmail.com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C6BEB-D4A1-894F-B0CF-D8B49E8C5D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472" y="3124199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What can we learn from our data?</a:t>
            </a:r>
          </a:p>
          <a:p>
            <a:pPr lvl="1"/>
            <a:r>
              <a:rPr lang="en-US" dirty="0"/>
              <a:t>Sales data for “Northwind Traders” company</a:t>
            </a:r>
          </a:p>
          <a:p>
            <a:pPr lvl="1"/>
            <a:r>
              <a:rPr lang="en-US" dirty="0"/>
              <a:t>Many variables to analyze (order info, employee info, supplier info, etc.)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31197-2AE2-1A4F-BE93-5EBA810B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99" y="3401539"/>
            <a:ext cx="4812145" cy="270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002" y="1538568"/>
            <a:ext cx="8942832" cy="4195481"/>
          </a:xfrm>
        </p:spPr>
        <p:txBody>
          <a:bodyPr>
            <a:normAutofit/>
          </a:bodyPr>
          <a:lstStyle/>
          <a:p>
            <a:r>
              <a:rPr lang="en-US" dirty="0"/>
              <a:t>We can observe if discounts result in more sales</a:t>
            </a:r>
          </a:p>
          <a:p>
            <a:pPr lvl="1"/>
            <a:r>
              <a:rPr lang="en-US" dirty="0"/>
              <a:t>Could be an opportunity for higher profitability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0BA17-5B3B-F942-95EB-AFFB7B49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52" y="3099460"/>
            <a:ext cx="4414245" cy="26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Difference between quantity sold with discounts? </a:t>
            </a:r>
            <a:r>
              <a:rPr lang="en-US" b="1" dirty="0">
                <a:solidFill>
                  <a:srgbClr val="92D050"/>
                </a:solidFill>
              </a:rPr>
              <a:t>Yes!</a:t>
            </a:r>
          </a:p>
          <a:p>
            <a:pPr lvl="1"/>
            <a:r>
              <a:rPr lang="en-US" dirty="0"/>
              <a:t>Very significant: P-value nearly 0%</a:t>
            </a:r>
          </a:p>
          <a:p>
            <a:pPr lvl="1"/>
            <a:r>
              <a:rPr lang="en-US" dirty="0"/>
              <a:t>However, there is no discount amount that is significantly better than other discount amounts!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4A9B5-6505-CD43-9D3C-11E6126C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777" y="3235201"/>
            <a:ext cx="3900054" cy="28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8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Additional Test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Difference between quantity sold by month? </a:t>
            </a:r>
            <a:r>
              <a:rPr lang="en-US" b="1" dirty="0">
                <a:solidFill>
                  <a:srgbClr val="92D050"/>
                </a:solidFill>
              </a:rPr>
              <a:t>Yes!</a:t>
            </a:r>
          </a:p>
          <a:p>
            <a:pPr lvl="1"/>
            <a:r>
              <a:rPr lang="en-US" dirty="0"/>
              <a:t>Very significant: P-value 2%</a:t>
            </a:r>
          </a:p>
          <a:p>
            <a:pPr lvl="1"/>
            <a:r>
              <a:rPr lang="en-US" dirty="0"/>
              <a:t>Order quantities are highest in first four months of the year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AC94-9499-9F4A-B92F-6997FF389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72" y="2910523"/>
            <a:ext cx="5257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Additional Test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Difference between quantity sold in European vs non-European countries?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No!</a:t>
            </a:r>
          </a:p>
          <a:p>
            <a:pPr lvl="1"/>
            <a:r>
              <a:rPr lang="en-US" dirty="0"/>
              <a:t>Very insignificant: P-value 57%</a:t>
            </a:r>
          </a:p>
          <a:p>
            <a:pPr lvl="1"/>
            <a:r>
              <a:rPr lang="en-US" dirty="0"/>
              <a:t>No significant difference in quantity sold to European vs other countries!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B8F10-4185-7241-AECB-22BB45E9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16" y="3633849"/>
            <a:ext cx="2878577" cy="26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9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Additional Test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0999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Difference between freight costs by shipping company?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No!</a:t>
            </a:r>
          </a:p>
          <a:p>
            <a:pPr lvl="1"/>
            <a:r>
              <a:rPr lang="en-US" dirty="0"/>
              <a:t>P-value 8%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DB2C7-EBBC-D04D-A370-902B220B8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522" y="3144157"/>
            <a:ext cx="4279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152983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Discounts Matter</a:t>
            </a:r>
          </a:p>
          <a:p>
            <a:pPr lvl="1"/>
            <a:r>
              <a:rPr lang="en-US" dirty="0"/>
              <a:t>Give discounts to increase sales! But might as well give small discounts, since amount doesn’t matter.</a:t>
            </a:r>
          </a:p>
          <a:p>
            <a:r>
              <a:rPr lang="en-US" dirty="0"/>
              <a:t>Month Matters</a:t>
            </a:r>
          </a:p>
          <a:p>
            <a:pPr lvl="1"/>
            <a:r>
              <a:rPr lang="en-US" dirty="0"/>
              <a:t>Focus on improving months where sales are low!</a:t>
            </a:r>
          </a:p>
          <a:p>
            <a:r>
              <a:rPr lang="en-US" dirty="0"/>
              <a:t>Location Doesn’t Matter</a:t>
            </a:r>
          </a:p>
          <a:p>
            <a:pPr lvl="1"/>
            <a:r>
              <a:rPr lang="en-US" dirty="0"/>
              <a:t>Continue to do business with various countries!</a:t>
            </a:r>
          </a:p>
          <a:p>
            <a:r>
              <a:rPr lang="en-US" dirty="0"/>
              <a:t>Shipping Company Doesn’t Matter</a:t>
            </a:r>
          </a:p>
          <a:p>
            <a:pPr lvl="1"/>
            <a:r>
              <a:rPr lang="en-US" dirty="0"/>
              <a:t>Utilize all of Speedy Express, United Package and Federal Shipping!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0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BA43B-07B7-43DC-AB8C-1297AA14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6FF-2821-47C7-9C51-E69F8A300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changes in profitability by discount</a:t>
            </a:r>
          </a:p>
          <a:p>
            <a:pPr lvl="1"/>
            <a:r>
              <a:rPr lang="en-US" dirty="0"/>
              <a:t>Look at revenues and costs, see how much discounts are worth</a:t>
            </a:r>
          </a:p>
          <a:p>
            <a:pPr lvl="1"/>
            <a:endParaRPr lang="en-US" dirty="0"/>
          </a:p>
          <a:p>
            <a:r>
              <a:rPr lang="en-US" dirty="0"/>
              <a:t>Explore more tables in SQL database</a:t>
            </a:r>
          </a:p>
          <a:p>
            <a:pPr lvl="1"/>
            <a:r>
              <a:rPr lang="en-US" dirty="0"/>
              <a:t>Focus on Employee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56B42-1002-414B-9887-480B675540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176" y="3004782"/>
            <a:ext cx="4250972" cy="344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4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4342</TotalTime>
  <Words>639</Words>
  <Application>Microsoft Macintosh PowerPoint</Application>
  <PresentationFormat>Widescreen</PresentationFormat>
  <Paragraphs>62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Exploring The Northwind Database: Hypothesis Testing</vt:lpstr>
      <vt:lpstr>Problem</vt:lpstr>
      <vt:lpstr>Why Should We Care?</vt:lpstr>
      <vt:lpstr>Results</vt:lpstr>
      <vt:lpstr>Results: Additional Test #1</vt:lpstr>
      <vt:lpstr>Results: Additional Test #2</vt:lpstr>
      <vt:lpstr>Results: Additional Test #3</vt:lpstr>
      <vt:lpstr>Key Recommendations</vt:lpstr>
      <vt:lpstr>Next Steps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Okin</dc:creator>
  <cp:lastModifiedBy>Evan Okin</cp:lastModifiedBy>
  <cp:revision>60</cp:revision>
  <cp:lastPrinted>2019-09-15T18:57:48Z</cp:lastPrinted>
  <dcterms:created xsi:type="dcterms:W3CDTF">2019-09-11T02:05:19Z</dcterms:created>
  <dcterms:modified xsi:type="dcterms:W3CDTF">2019-09-26T19:53:17Z</dcterms:modified>
</cp:coreProperties>
</file>